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31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Cost per Ton (USD)</c:v>
                </c:pt>
              </c:strCache>
            </c:strRef>
          </c:tx>
          <c:spPr>
            <a:ln>
              <a:solidFill>
                <a:srgbClr val="1A4D5C"/>
              </a:solidFill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1A4D5C"/>
              </a:solidFill>
            </c:spPr>
            <c:extLst>
              <c:ext xmlns:c16="http://schemas.microsoft.com/office/drawing/2014/chart" uri="{C3380CC4-5D6E-409C-BE32-E72D297353CC}">
                <c16:uniqueId val="{00000001-1384-4C89-96FE-C7B2FA79B423}"/>
              </c:ext>
            </c:extLst>
          </c:dPt>
          <c:dPt>
            <c:idx val="1"/>
            <c:invertIfNegative val="1"/>
            <c:bubble3D val="0"/>
            <c:spPr>
              <a:solidFill>
                <a:srgbClr val="2E8B6E"/>
              </a:solidFill>
            </c:spPr>
            <c:extLst>
              <c:ext xmlns:c16="http://schemas.microsoft.com/office/drawing/2014/chart" uri="{C3380CC4-5D6E-409C-BE32-E72D297353CC}">
                <c16:uniqueId val="{00000003-1384-4C89-96FE-C7B2FA79B423}"/>
              </c:ext>
            </c:extLst>
          </c:dPt>
          <c:cat>
            <c:strRef>
              <c:f>Sheet1!$A$2:$A$3</c:f>
              <c:strCache>
                <c:ptCount val="2"/>
                <c:pt idx="0">
                  <c:v>Disposal</c:v>
                </c:pt>
                <c:pt idx="1">
                  <c:v>Shipping to
Washington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207.4</c:v>
                </c:pt>
                <c:pt idx="1">
                  <c:v>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84-4C89-96FE-C7B2FA79B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>
                <a:alpha val="10000"/>
              </a:srgbClr>
            </a:solidFill>
          </a:ln>
        </c:spPr>
        <c:txPr>
          <a:bodyPr/>
          <a:lstStyle/>
          <a:p>
            <a:pPr>
              <a:defRPr sz="825">
                <a:solidFill>
                  <a:srgbClr val="2C3E45"/>
                </a:solidFill>
                <a:latin typeface="Arial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B8D8E0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US" sz="900">
                    <a:solidFill>
                      <a:srgbClr val="2C3E45"/>
                    </a:solidFill>
                    <a:latin typeface="Arial"/>
                  </a:rPr>
                  <a:t>USD per Ton</a:t>
                </a:r>
              </a:p>
            </c:rich>
          </c:tx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solidFill>
              <a:srgbClr val="B8D8E0"/>
            </a:solidFill>
          </a:ln>
        </c:spPr>
        <c:txPr>
          <a:bodyPr/>
          <a:lstStyle/>
          <a:p>
            <a:pPr>
              <a:defRPr sz="825">
                <a:solidFill>
                  <a:srgbClr val="2C3E45"/>
                </a:solidFill>
                <a:latin typeface="Arial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61916-6378-4D90-8DD5-60028FE195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79943-D0A8-4DFC-9AA1-D99FB310D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9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Near-term: get SEASWA house in order and have communities focus on reducing their waste stream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79943-D0A8-4DFC-9AA1-D99FB310D0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8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pec.sharepoint.com/sites/QorusDocs/_layouts/15/Doc.aspx?sourcedoc=%7BA5E34178-9560-4E16-AF65-A9A8A9E34C06%7D&amp;file=The_Southeast_Conference_Southeast_Alaska_Regional_Municipal_Solid_Waste_Management_Planning.docx&amp;action=default&amp;mobileredirect=true&amp;DefaultItemOpen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4" Type="http://schemas.openxmlformats.org/officeDocument/2006/relationships/hyperlink" Target="https://outlook.office365.com/owa/?ItemID=AQMkADZjZWMwOGVjLTlmMTgtNDc5OC1hNDFjLTI0NmY0N2NiY2U5MgBGAAADAdunIY%2fPrESpSq8UsvbdggcA0B4ILbPhuE%2bwqyNU0rcNeQAAAgEJAAAA0B4ILbPhuE%2bwqyNU0rcNeQAEmwWE2gAAAA%3d%3d&amp;exvsurl=1&amp;viewmodel=ReadMessageIte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6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s://respec.sharepoint.com/sites/SECRegionalMSWPlanning/_layouts/15/Doc.aspx?sourcedoc=%7BC70881D1-61DA-4D4E-A493-7E6781AB7B43%7D&amp;file=26y06m22d_SEARSWS_draft.docx&amp;action=default&amp;mobileredirect=true&amp;DefaultItemOpen=1" TargetMode="External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egan.flory@respec.com" TargetMode="External"/><Relationship Id="rId2" Type="http://schemas.openxmlformats.org/officeDocument/2006/relationships/hyperlink" Target="mailto:Pat.cotter@respec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4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304800"/>
            <a:ext cx="533400" cy="38100"/>
          </a:xfrm>
          <a:prstGeom prst="roundRect">
            <a:avLst>
              <a:gd name="adj" fmla="val 50000"/>
            </a:avLst>
          </a:prstGeom>
          <a:solidFill>
            <a:srgbClr val="D4A8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4132212"/>
            <a:ext cx="762000" cy="28575"/>
          </a:xfrm>
          <a:prstGeom prst="roundRect">
            <a:avLst>
              <a:gd name="adj" fmla="val 50000"/>
            </a:avLst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689728" y="6290369"/>
            <a:ext cx="1045071" cy="262830"/>
          </a:xfrm>
          <a:prstGeom prst="roundRect">
            <a:avLst>
              <a:gd name="adj" fmla="val 14496"/>
            </a:avLst>
          </a:prstGeom>
          <a:solidFill>
            <a:srgbClr val="2E8B6E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188" y="1597629"/>
            <a:ext cx="2437892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94" b="1" i="0">
                <a:solidFill>
                  <a:srgbClr val="8EC5D0"/>
                </a:solidFill>
                <a:latin typeface="Open Sans"/>
              </a:rPr>
              <a:t>Regional Planning Initiative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88" y="1923257"/>
            <a:ext cx="6421475" cy="20365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4011" b="1" i="0">
                <a:solidFill>
                  <a:srgbClr val="FFFFFF"/>
                </a:solidFill>
                <a:latin typeface="Montserrat"/>
              </a:rPr>
              <a:t>Southeast Alaska Regional Solid Waste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188" y="4362489"/>
            <a:ext cx="4019002" cy="2952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765" b="0" i="0" dirty="0">
                <a:solidFill>
                  <a:srgbClr val="B8D8E0"/>
                </a:solidFill>
                <a:latin typeface="Montserrat"/>
              </a:rPr>
              <a:t>Findings and Recommendations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2389" y="4362489"/>
            <a:ext cx="91440" cy="2952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765" b="0" i="0">
                <a:solidFill>
                  <a:srgbClr val="8CBFD0"/>
                </a:solidFill>
                <a:latin typeface="Montserrat"/>
              </a:rPr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188" y="4703744"/>
            <a:ext cx="5015797" cy="2716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65" b="0" i="0" dirty="0">
                <a:solidFill>
                  <a:srgbClr val="B8D8E0"/>
                </a:solidFill>
                <a:latin typeface="Montserrat"/>
              </a:rPr>
              <a:t>Southeast Conference Annual Meeting 2026</a:t>
            </a:r>
            <a:endParaRPr sz="1765" b="0" i="0" dirty="0">
              <a:solidFill>
                <a:srgbClr val="B8D8E0"/>
              </a:solidFill>
              <a:latin typeface="Montserra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89461" y="6290182"/>
            <a:ext cx="1045044" cy="262883"/>
          </a:xfrm>
          <a:prstGeom prst="rect">
            <a:avLst/>
          </a:prstGeom>
          <a:noFill/>
        </p:spPr>
        <p:txBody>
          <a:bodyPr wrap="none" lIns="114297" tIns="45718" rIns="114297" bIns="45718">
            <a:spAutoFit/>
          </a:bodyPr>
          <a:lstStyle/>
          <a:p>
            <a:pPr algn="l"/>
            <a:r>
              <a:rPr sz="894" b="1" i="0">
                <a:solidFill>
                  <a:srgbClr val="FFFFFF"/>
                </a:solidFill>
                <a:latin typeface="Open Sans"/>
              </a:rPr>
              <a:t>L0007.25001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2361455"/>
            <a:ext cx="6934200" cy="854719"/>
          </a:xfrm>
          <a:prstGeom prst="roundRect">
            <a:avLst>
              <a:gd name="adj" fmla="val 6686"/>
            </a:avLst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809" y="0"/>
            <a:ext cx="4571885" cy="68578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990" y="1424993"/>
            <a:ext cx="6527438" cy="8682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1A4D5C"/>
                </a:solidFill>
                <a:latin typeface="Montserrat"/>
              </a:rPr>
              <a:t>What This Project Is — and Why It Matters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386" y="2452774"/>
            <a:ext cx="6406295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FFFFFF"/>
                </a:solidFill>
                <a:latin typeface="Open Sans"/>
              </a:rPr>
              <a:t>Rising disposal costs and fragmented waste management are straining communities across Southeast Alaska — this study was designed to find a better path forward.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0" y="3383671"/>
            <a:ext cx="6934026" cy="19984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5166" indent="-175166" algn="l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Southeast Conference (SEC) contracted RESPEC in 2025 to conduct a regional municipal solid waste management study covering 35 communities across the panhandle </a:t>
            </a:r>
            <a:endParaRPr sz="933" b="0" i="0" dirty="0">
              <a:solidFill>
                <a:srgbClr val="2A7F65"/>
              </a:solidFill>
              <a:latin typeface="Open Sans"/>
              <a:hlinkClick r:id="rId3" tooltip="The_Southeast_Conference_Southeast_Alaska_Regional_Mu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The study aims to reduce costs, consolidate facilities where feasible, and protect the environment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SEC partners with SEASWA — a public authority formed to support cost-effective and environmentally sound waste management — to implement the strategy</a:t>
            </a:r>
            <a:endParaRPr sz="933" b="0" i="0" dirty="0">
              <a:solidFill>
                <a:srgbClr val="2A7F65"/>
              </a:solidFill>
              <a:latin typeface="Open Sans"/>
              <a:hlinkClick r:id="rId4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The region faces a common challenge: small, remote communities managing waste largely on their own, with limited resources and limited 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813643"/>
            <a:ext cx="571500" cy="28575"/>
          </a:xfrm>
          <a:prstGeom prst="rect">
            <a:avLst/>
          </a:prstGeom>
          <a:solidFill>
            <a:srgbClr val="D4A8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" name="Rounded Rectangle 2"/>
          <p:cNvSpPr/>
          <p:nvPr/>
        </p:nvSpPr>
        <p:spPr>
          <a:xfrm>
            <a:off x="381000" y="2760315"/>
            <a:ext cx="2072580" cy="2200721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Oval 3"/>
          <p:cNvSpPr/>
          <p:nvPr/>
        </p:nvSpPr>
        <p:spPr>
          <a:xfrm>
            <a:off x="1245840" y="2922240"/>
            <a:ext cx="342900" cy="342900"/>
          </a:xfrm>
          <a:prstGeom prst="ellipse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2572" y="3780522"/>
            <a:ext cx="91395" cy="15996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720280" y="2760315"/>
            <a:ext cx="2072580" cy="2200721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Oval 6"/>
          <p:cNvSpPr/>
          <p:nvPr/>
        </p:nvSpPr>
        <p:spPr>
          <a:xfrm>
            <a:off x="3585120" y="2922240"/>
            <a:ext cx="342900" cy="342900"/>
          </a:xfrm>
          <a:prstGeom prst="ellipse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91794" y="3780522"/>
            <a:ext cx="91396" cy="15996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59560" y="2760315"/>
            <a:ext cx="2072580" cy="2200721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Oval 9"/>
          <p:cNvSpPr/>
          <p:nvPr/>
        </p:nvSpPr>
        <p:spPr>
          <a:xfrm>
            <a:off x="5924401" y="2922240"/>
            <a:ext cx="342900" cy="342900"/>
          </a:xfrm>
          <a:prstGeom prst="ellipse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31016" y="3780522"/>
            <a:ext cx="91396" cy="15996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398841" y="2760315"/>
            <a:ext cx="2072580" cy="2200721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Oval 12"/>
          <p:cNvSpPr/>
          <p:nvPr/>
        </p:nvSpPr>
        <p:spPr>
          <a:xfrm>
            <a:off x="8263681" y="2922240"/>
            <a:ext cx="342900" cy="342900"/>
          </a:xfrm>
          <a:prstGeom prst="ellipse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70238" y="3780522"/>
            <a:ext cx="91396" cy="159965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738121" y="2760315"/>
            <a:ext cx="2072580" cy="2200721"/>
          </a:xfrm>
          <a:prstGeom prst="roundRect">
            <a:avLst>
              <a:gd name="adj" fmla="val 3676"/>
            </a:avLst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6" name="Rounded Rectangle 15"/>
          <p:cNvSpPr/>
          <p:nvPr/>
        </p:nvSpPr>
        <p:spPr>
          <a:xfrm>
            <a:off x="10393412" y="2665065"/>
            <a:ext cx="1071711" cy="161925"/>
          </a:xfrm>
          <a:prstGeom prst="roundRect">
            <a:avLst>
              <a:gd name="adj" fmla="val 50000"/>
            </a:avLst>
          </a:prstGeom>
          <a:solidFill>
            <a:srgbClr val="D4A8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7" name="Oval 16"/>
          <p:cNvSpPr/>
          <p:nvPr/>
        </p:nvSpPr>
        <p:spPr>
          <a:xfrm>
            <a:off x="10602962" y="2922240"/>
            <a:ext cx="342900" cy="342900"/>
          </a:xfrm>
          <a:prstGeom prst="ellipse">
            <a:avLst/>
          </a:prstGeom>
          <a:solidFill>
            <a:srgbClr val="D4A8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Rectangle 17"/>
          <p:cNvSpPr/>
          <p:nvPr/>
        </p:nvSpPr>
        <p:spPr>
          <a:xfrm>
            <a:off x="381000" y="5052417"/>
            <a:ext cx="11430000" cy="361057"/>
          </a:xfrm>
          <a:prstGeom prst="rect">
            <a:avLst/>
          </a:prstGeom>
          <a:solidFill>
            <a:srgbClr val="E8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9" name="Rectangle 18"/>
          <p:cNvSpPr/>
          <p:nvPr/>
        </p:nvSpPr>
        <p:spPr>
          <a:xfrm>
            <a:off x="381000" y="5052417"/>
            <a:ext cx="50800" cy="361057"/>
          </a:xfrm>
          <a:prstGeom prst="rect">
            <a:avLst/>
          </a:prstGeom>
          <a:solidFill>
            <a:srgbClr val="1A4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485" y="5167645"/>
            <a:ext cx="167565" cy="13033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0990" y="276218"/>
            <a:ext cx="4271409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1A4D5C"/>
                </a:solidFill>
                <a:latin typeface="Montserrat"/>
              </a:rPr>
              <a:t>How We Did the Work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990" y="878361"/>
            <a:ext cx="1037157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1A4D5C"/>
                </a:solidFill>
                <a:latin typeface="Open Sans"/>
              </a:rPr>
              <a:t>The study combined community-by-community outreach, data collection, research, and collaborative workshops to build a picture of waste management across Southeast Alaska.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7341" y="3003127"/>
            <a:ext cx="54502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58482" y="3341256"/>
            <a:ext cx="317395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1" i="0">
                <a:solidFill>
                  <a:srgbClr val="1A5C45"/>
                </a:solidFill>
                <a:latin typeface="Montserrat"/>
              </a:rPr>
              <a:t>Task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0074" y="3535472"/>
            <a:ext cx="133421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A4D5C"/>
                </a:solidFill>
                <a:latin typeface="Montserrat"/>
              </a:rPr>
              <a:t>Community Waste Profiles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647" y="3946823"/>
            <a:ext cx="1783213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0" i="0" dirty="0">
                <a:solidFill>
                  <a:srgbClr val="2C3E45"/>
                </a:solidFill>
                <a:latin typeface="Open Sans"/>
              </a:rPr>
              <a:t>Volume, composition, and cost data collected for each of 35 communities through interviews, plans, and inspection reports</a:t>
            </a:r>
            <a:r>
              <a:rPr sz="1000" b="0" i="0" dirty="0">
                <a:solidFill>
                  <a:srgbClr val="3D5560"/>
                </a:solidFill>
                <a:latin typeface="Open Sans"/>
              </a:rPr>
              <a:t> </a:t>
            </a:r>
            <a:endParaRPr sz="1000" b="0" i="0" dirty="0">
              <a:solidFill>
                <a:srgbClr val="3D5560"/>
              </a:solidFill>
              <a:latin typeface="Open Sans"/>
              <a:hlinkClick r:id="rId4" tooltip="task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1382" y="3003127"/>
            <a:ext cx="8335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87285" y="3341256"/>
            <a:ext cx="33823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1" i="0">
                <a:solidFill>
                  <a:srgbClr val="1A5C45"/>
                </a:solidFill>
                <a:latin typeface="Montserrat"/>
              </a:rPr>
              <a:t>Task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88423" y="3535472"/>
            <a:ext cx="93595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A4D5C"/>
                </a:solidFill>
                <a:latin typeface="Montserrat"/>
              </a:rPr>
              <a:t>Community Engagement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12344" y="3946823"/>
            <a:ext cx="1688264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0" i="0" dirty="0">
                <a:solidFill>
                  <a:srgbClr val="2C3E45"/>
                </a:solidFill>
                <a:latin typeface="Open Sans"/>
              </a:rPr>
              <a:t>One-on-one interviews with communities, industry stakeholders, and elected officials; SWOT workshop at 2025 SEC Annual Meeting</a:t>
            </a:r>
            <a:r>
              <a:rPr sz="1000" b="0" i="0" dirty="0">
                <a:solidFill>
                  <a:srgbClr val="3D5560"/>
                </a:solidFill>
                <a:latin typeface="Open Sans"/>
              </a:rPr>
              <a:t> </a:t>
            </a:r>
            <a:endParaRPr sz="1000" b="0" i="0" dirty="0">
              <a:solidFill>
                <a:srgbClr val="3D5560"/>
              </a:solidFill>
              <a:latin typeface="Open Sans"/>
              <a:hlinkClick r:id="rId5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50456" y="3003127"/>
            <a:ext cx="8335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26581" y="3341256"/>
            <a:ext cx="33823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1" i="0">
                <a:solidFill>
                  <a:srgbClr val="1A5C45"/>
                </a:solidFill>
                <a:latin typeface="Montserrat"/>
              </a:rPr>
              <a:t>Task 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1598" y="3535472"/>
            <a:ext cx="1308050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A4D5C"/>
                </a:solidFill>
                <a:latin typeface="Montserrat"/>
              </a:rPr>
              <a:t>Solution Evaluation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18230" y="3775377"/>
            <a:ext cx="175478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0" i="0">
                <a:solidFill>
                  <a:srgbClr val="2C3E45"/>
                </a:solidFill>
                <a:latin typeface="Open Sans"/>
              </a:rPr>
              <a:t>Research on education, equipment and infrastructure, policy, and emerging technology options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82385" y="3003127"/>
            <a:ext cx="97784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60994" y="3341256"/>
            <a:ext cx="347851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1" i="0">
                <a:solidFill>
                  <a:srgbClr val="1A5C45"/>
                </a:solidFill>
                <a:latin typeface="Montserrat"/>
              </a:rPr>
              <a:t>Task 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33719" y="3535472"/>
            <a:ext cx="1202252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A4D5C"/>
                </a:solidFill>
                <a:latin typeface="Montserrat"/>
              </a:rPr>
              <a:t>Regional Strategy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46885" y="3775377"/>
            <a:ext cx="177607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0" i="0" dirty="0">
                <a:solidFill>
                  <a:srgbClr val="2C3E45"/>
                </a:solidFill>
                <a:latin typeface="Open Sans"/>
              </a:rPr>
              <a:t>Findings and recommendations compiled in this document</a:t>
            </a:r>
            <a:endParaRPr sz="1000" b="0" i="0" dirty="0">
              <a:solidFill>
                <a:srgbClr val="3D5560"/>
              </a:solidFill>
              <a:latin typeface="Open Sans"/>
              <a:hlinkClick r:id="rId5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393152" y="2664998"/>
            <a:ext cx="907296" cy="161581"/>
          </a:xfrm>
          <a:prstGeom prst="rect">
            <a:avLst/>
          </a:prstGeom>
          <a:noFill/>
        </p:spPr>
        <p:txBody>
          <a:bodyPr wrap="none" lIns="76198" tIns="19049" rIns="76198" bIns="19049">
            <a:spAutoFit/>
          </a:bodyPr>
          <a:lstStyle/>
          <a:p>
            <a:pPr algn="l"/>
            <a:r>
              <a:rPr sz="800" b="1" i="0">
                <a:solidFill>
                  <a:srgbClr val="0D2530"/>
                </a:solidFill>
                <a:latin typeface="Montserrat"/>
              </a:rPr>
              <a:t>Current Stage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28751" y="3003127"/>
            <a:ext cx="8335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0D2530"/>
                </a:solidFill>
                <a:latin typeface="Montserrat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05025" y="3341256"/>
            <a:ext cx="33823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800" b="1" i="0">
                <a:solidFill>
                  <a:srgbClr val="B8D8E0"/>
                </a:solidFill>
                <a:latin typeface="Montserrat"/>
              </a:rPr>
              <a:t>Task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92239" y="3535472"/>
            <a:ext cx="116380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ontserrat"/>
              </a:rPr>
              <a:t>Implementation Planning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09939" y="3946823"/>
            <a:ext cx="132825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0" i="0">
                <a:solidFill>
                  <a:srgbClr val="B8D8E0"/>
                </a:solidFill>
                <a:latin typeface="Open Sans"/>
              </a:rPr>
              <a:t>The current stage, now underway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3359" y="5134144"/>
            <a:ext cx="11287841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1A4D5C"/>
                </a:solidFill>
                <a:latin typeface="Open Sans"/>
              </a:rPr>
              <a:t>Supporting Documents:</a:t>
            </a:r>
            <a:r>
              <a:rPr sz="1000" b="0" i="0" dirty="0">
                <a:solidFill>
                  <a:srgbClr val="2C3E45"/>
                </a:solidFill>
                <a:latin typeface="Open Sans"/>
              </a:rPr>
              <a:t> Community profiles, a regional profile, a regulatory framework memo, </a:t>
            </a:r>
            <a:r>
              <a:rPr lang="en-US" sz="1000" b="0" i="0" dirty="0">
                <a:solidFill>
                  <a:srgbClr val="2C3E45"/>
                </a:solidFill>
                <a:latin typeface="Open Sans"/>
              </a:rPr>
              <a:t>emerging technology memo, Canada maritime provinces memo, </a:t>
            </a:r>
            <a:r>
              <a:rPr sz="1000" b="0" i="0" dirty="0">
                <a:solidFill>
                  <a:srgbClr val="2C3E45"/>
                </a:solidFill>
                <a:latin typeface="Open Sans"/>
              </a:rPr>
              <a:t>and a policy and procedure recommendations </a:t>
            </a:r>
            <a:r>
              <a:rPr lang="en-US" sz="1000" b="0" i="0" dirty="0">
                <a:solidFill>
                  <a:srgbClr val="2C3E45"/>
                </a:solidFill>
                <a:latin typeface="Open Sans"/>
              </a:rPr>
              <a:t>memo</a:t>
            </a:r>
            <a:endParaRPr sz="1000" b="0" i="0" dirty="0">
              <a:solidFill>
                <a:srgbClr val="3D5560"/>
              </a:solidFill>
              <a:latin typeface="Open Sans"/>
              <a:hlinkClick r:id="rId5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80990" y="295267"/>
            <a:ext cx="6315363" cy="8865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1A4D5C"/>
                </a:solidFill>
                <a:latin typeface="Montserrat"/>
              </a:rPr>
              <a:t>Who We Talked To and What We Found About the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990" y="1258756"/>
            <a:ext cx="6328906" cy="606608"/>
          </a:xfrm>
          <a:prstGeom prst="rect">
            <a:avLst/>
          </a:prstGeom>
          <a:noFill/>
        </p:spPr>
        <p:txBody>
          <a:bodyPr wrap="square" lIns="0" tIns="0" rIns="0" bIns="114297">
            <a:spAutoFit/>
          </a:bodyPr>
          <a:lstStyle/>
          <a:p>
            <a:pPr algn="l"/>
            <a:r>
              <a:rPr sz="1254" b="1" i="0">
                <a:solidFill>
                  <a:srgbClr val="1A4D5C"/>
                </a:solidFill>
                <a:latin typeface="Open Sans"/>
              </a:rPr>
              <a:t>Southeast Alaska's 35 communities span a vast geography — their waste management situations are as varied as the landscape itself.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8505" y="6525950"/>
            <a:ext cx="2614490" cy="297450"/>
          </a:xfrm>
          <a:prstGeom prst="rect">
            <a:avLst/>
          </a:prstGeom>
          <a:noFill/>
        </p:spPr>
        <p:txBody>
          <a:bodyPr wrap="none" lIns="152396" tIns="76198" rIns="152396" bIns="76198">
            <a:spAutoFit/>
          </a:bodyPr>
          <a:lstStyle/>
          <a:p>
            <a:pPr algn="ctr"/>
            <a:r>
              <a:rPr sz="888" b="0" i="0" dirty="0">
                <a:solidFill>
                  <a:srgbClr val="B8D8E0"/>
                </a:solidFill>
                <a:latin typeface="Open Sans"/>
              </a:rPr>
              <a:t>Waste stream patterns in Southeast Alaska</a:t>
            </a:r>
            <a:endParaRPr sz="933" b="0" i="0" dirty="0">
              <a:solidFill>
                <a:srgbClr val="8CBFAF"/>
              </a:solidFill>
              <a:latin typeface="Open Sans"/>
              <a:hlinkClick r:id="rId2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90" y="2052883"/>
            <a:ext cx="6934026" cy="25242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5166" indent="-175166" algn="l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Outreach covered incorporated and unincorporated communities, Tribes and Tribal organizations, nonprofits, service providers, and agency representatives</a:t>
            </a:r>
            <a:endParaRPr sz="933" b="0" i="0" dirty="0">
              <a:solidFill>
                <a:srgbClr val="2A7F65"/>
              </a:solidFill>
              <a:latin typeface="Open Sans"/>
              <a:hlinkClick r:id="rId2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18 communities have landfills that accept some forms of waste; communities without a landfill must export waste that cannot be diverted through composting or reuse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The region includes one Class I landfill (Juneau), 16 Class III landfills, and one EPA-regulated landfill (Metlakatla Indian Community) — each with different capacity and regulatory requirements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Most MSW and recycling shipped out of the region goes to Seattle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Water-based transportation is the primary method for exporting waste — barge access varies significantly across communities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3D7338-609D-D124-5D48-0508DF8C6C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327" y="1303583"/>
            <a:ext cx="4582673" cy="35463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0990" y="1159639"/>
            <a:ext cx="965870" cy="228594"/>
          </a:xfrm>
          <a:prstGeom prst="rect">
            <a:avLst/>
          </a:prstGeom>
          <a:solidFill>
            <a:srgbClr val="1A4D5C"/>
          </a:solidFill>
        </p:spPr>
        <p:txBody>
          <a:bodyPr wrap="none" lIns="114297" tIns="38099" rIns="114297" bIns="38099">
            <a:spAutoFit/>
          </a:bodyPr>
          <a:lstStyle/>
          <a:p>
            <a:pPr algn="l"/>
            <a:r>
              <a:rPr sz="865" b="1" i="0">
                <a:solidFill>
                  <a:srgbClr val="FFFFFF"/>
                </a:solidFill>
                <a:latin typeface="Montserrat"/>
              </a:rPr>
              <a:t>Finding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990" y="1493006"/>
            <a:ext cx="5074614" cy="7371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11" b="1" i="0">
                <a:solidFill>
                  <a:srgbClr val="1A4D5C"/>
                </a:solidFill>
                <a:latin typeface="Montserrat"/>
              </a:rPr>
              <a:t>Data Are Limited, and Costs Are Highly Variable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029" y="2310052"/>
            <a:ext cx="5106820" cy="697688"/>
          </a:xfrm>
          <a:prstGeom prst="rect">
            <a:avLst/>
          </a:prstGeom>
          <a:noFill/>
        </p:spPr>
        <p:txBody>
          <a:bodyPr wrap="square" lIns="129536" tIns="0" rIns="0" bIns="0">
            <a:spAutoFit/>
          </a:bodyPr>
          <a:lstStyle/>
          <a:p>
            <a:pPr algn="l"/>
            <a:r>
              <a:rPr sz="1200" b="1" i="0">
                <a:solidFill>
                  <a:srgbClr val="1A4D5C"/>
                </a:solidFill>
                <a:latin typeface="Open Sans"/>
              </a:rPr>
              <a:t>Without consistent data, it is hard to plan effectively — and what data we do have shows cost differences that are dramatic from community to community.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7557" y="1557298"/>
            <a:ext cx="3461804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55" b="1" i="0">
                <a:solidFill>
                  <a:srgbClr val="1A4D5C"/>
                </a:solidFill>
                <a:latin typeface="Montserrat"/>
              </a:rPr>
              <a:t>Illustrative Planning Costs per Ton (FY2026)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990" y="3204189"/>
            <a:ext cx="5410064" cy="19984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5166" indent="-175166" algn="l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Waste volume data collected through interviews and inspection reports; EPA per capita averages used as estimates where unavailable</a:t>
            </a:r>
            <a:r>
              <a:rPr sz="933" b="0" i="0" dirty="0">
                <a:solidFill>
                  <a:srgbClr val="2A7F65"/>
                </a:solidFill>
                <a:latin typeface="Open Sans"/>
              </a:rPr>
              <a:t> </a:t>
            </a:r>
            <a:endParaRPr lang="en-US" sz="933" b="0" i="0" dirty="0">
              <a:solidFill>
                <a:srgbClr val="2A7F65"/>
              </a:solidFill>
              <a:latin typeface="Open Sans"/>
              <a:hlinkClick r:id="rId2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lang="en-US" sz="1196" b="0" i="0" dirty="0">
                <a:solidFill>
                  <a:srgbClr val="2C3E45"/>
                </a:solidFill>
                <a:latin typeface="Open Sans"/>
              </a:rPr>
              <a:t>Fuel-driven fluctuations in shipping costs create budget shocks — especially for small communities relying on barge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High cost variability makes it difficult to compare communities or evaluate regional solutions without better data</a:t>
            </a:r>
          </a:p>
          <a:p>
            <a:pPr marL="175166" indent="-175166" algn="l">
              <a:lnSpc>
                <a:spcPts val="1735"/>
              </a:lnSpc>
              <a:spcBef>
                <a:spcPts val="65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818" b="1" i="0" dirty="0">
                <a:solidFill>
                  <a:schemeClr val="accent2"/>
                </a:solidFill>
                <a:latin typeface="Open Sans"/>
              </a:rPr>
              <a:t>KEY GAP</a:t>
            </a:r>
            <a:r>
              <a:rPr lang="en-US" sz="818" b="1" i="0" dirty="0">
                <a:solidFill>
                  <a:schemeClr val="accent2"/>
                </a:solidFill>
                <a:latin typeface="Open Sans"/>
              </a:rPr>
              <a:t>: </a:t>
            </a:r>
            <a:r>
              <a:rPr sz="1196" b="0" i="0" dirty="0">
                <a:solidFill>
                  <a:srgbClr val="2C3E45"/>
                </a:solidFill>
                <a:latin typeface="Open Sans"/>
              </a:rPr>
              <a:t>Most communities do not systematically track waste type or volume — a standardized tracking system is a top near-term priority</a:t>
            </a:r>
            <a:r>
              <a:rPr sz="933" b="0" i="0" dirty="0">
                <a:solidFill>
                  <a:srgbClr val="2A7F65"/>
                </a:solidFill>
                <a:latin typeface="Open Sans"/>
              </a:rPr>
              <a:t> </a:t>
            </a:r>
            <a:endParaRPr sz="933" b="0" i="0" dirty="0">
              <a:solidFill>
                <a:srgbClr val="2A7F65"/>
              </a:solidFill>
              <a:latin typeface="Open Sans"/>
              <a:hlinkClick r:id="rId2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105792"/>
              </p:ext>
            </p:extLst>
          </p:nvPr>
        </p:nvGraphicFramePr>
        <p:xfrm>
          <a:off x="6410164" y="1852566"/>
          <a:ext cx="5476737" cy="3238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67407"/>
            <a:ext cx="6934200" cy="609302"/>
          </a:xfrm>
          <a:prstGeom prst="rect">
            <a:avLst/>
          </a:prstGeom>
          <a:solidFill>
            <a:srgbClr val="E8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81000" y="1167407"/>
            <a:ext cx="50800" cy="609302"/>
          </a:xfrm>
          <a:prstGeom prst="rect">
            <a:avLst/>
          </a:prstGeom>
          <a:solidFill>
            <a:srgbClr val="1A4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81000" y="4495204"/>
            <a:ext cx="6934200" cy="576262"/>
          </a:xfrm>
          <a:prstGeom prst="roundRect">
            <a:avLst>
              <a:gd name="adj" fmla="val 13223"/>
            </a:avLst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576" y="4696464"/>
            <a:ext cx="179524" cy="173349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7182252" y="1919552"/>
            <a:ext cx="5447495" cy="30188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0" y="6398121"/>
            <a:ext cx="4572000" cy="459878"/>
          </a:xfrm>
          <a:prstGeom prst="rect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0990" y="304792"/>
            <a:ext cx="767487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2A7F65"/>
                </a:solidFill>
                <a:latin typeface="Montserrat"/>
              </a:rPr>
              <a:t>Finding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990" y="500942"/>
            <a:ext cx="5592969" cy="5808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35" b="1" i="0">
                <a:solidFill>
                  <a:srgbClr val="1A4D5C"/>
                </a:solidFill>
                <a:latin typeface="Montserrat"/>
              </a:rPr>
              <a:t>A Variety of Approaches, with Bright Spots of Innovation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156" y="1258756"/>
            <a:ext cx="6359266" cy="4228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91" b="1" i="0" dirty="0">
                <a:solidFill>
                  <a:srgbClr val="1A4D5C"/>
                </a:solidFill>
                <a:latin typeface="Open Sans"/>
              </a:rPr>
              <a:t>Communities are not standing still — many are finding creative, local solutions, and those examples show what is possible for the region.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769" y="4584535"/>
            <a:ext cx="6237230" cy="3796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3" b="1" i="0">
                <a:solidFill>
                  <a:srgbClr val="FFFFFF"/>
                </a:solidFill>
                <a:latin typeface="Open Sans"/>
              </a:rPr>
              <a:t>Backhaul programs — using return shipping trips at reduced cost — are already removing scrap metal and hazardous waste in some communities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4106" y="6456895"/>
            <a:ext cx="3980010" cy="2750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4" b="0" i="0" dirty="0">
                <a:solidFill>
                  <a:srgbClr val="FFFFFF"/>
                </a:solidFill>
                <a:latin typeface="Open Sans"/>
              </a:rPr>
              <a:t>Crushed glass on the Gustavus DRC access road — an example of in-region material reuse</a:t>
            </a:r>
            <a:r>
              <a:rPr sz="933" b="0" i="0" dirty="0">
                <a:solidFill>
                  <a:srgbClr val="8CBFAF"/>
                </a:solidFill>
                <a:latin typeface="Open Sans"/>
              </a:rPr>
              <a:t> </a:t>
            </a:r>
            <a:endParaRPr sz="933" b="0" i="0" dirty="0">
              <a:solidFill>
                <a:srgbClr val="8CBFAF"/>
              </a:solidFill>
              <a:latin typeface="Open Sans"/>
              <a:hlinkClick r:id="rId4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990" y="1913732"/>
            <a:ext cx="6934026" cy="24823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9986" indent="-159986" algn="l">
              <a:lnSpc>
                <a:spcPts val="1652"/>
              </a:lnSpc>
              <a:spcBef>
                <a:spcPts val="0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139" b="0" i="0" dirty="0">
                <a:solidFill>
                  <a:srgbClr val="2C3E45"/>
                </a:solidFill>
                <a:latin typeface="Open Sans"/>
              </a:rPr>
              <a:t>Each community has its own mix of waste management programs — there is no single regional approach</a:t>
            </a:r>
            <a:r>
              <a:rPr sz="933" b="0" i="0" dirty="0">
                <a:solidFill>
                  <a:srgbClr val="2A7F65"/>
                </a:solidFill>
                <a:latin typeface="Open Sans"/>
              </a:rPr>
              <a:t> </a:t>
            </a:r>
            <a:endParaRPr sz="933" b="0" i="0" dirty="0">
              <a:solidFill>
                <a:srgbClr val="2A7F65"/>
              </a:solidFill>
              <a:latin typeface="Open Sans"/>
              <a:hlinkClick r:id="rId4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59986" indent="-159986" algn="l">
              <a:lnSpc>
                <a:spcPts val="1652"/>
              </a:lnSpc>
              <a:spcBef>
                <a:spcPts val="53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091" b="1" i="0" dirty="0">
                <a:solidFill>
                  <a:srgbClr val="1A4D5C"/>
                </a:solidFill>
                <a:latin typeface="Open Sans"/>
              </a:rPr>
              <a:t>Gustavus DRC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: diverted </a:t>
            </a:r>
            <a:r>
              <a:rPr sz="1091" b="1" i="0" dirty="0">
                <a:solidFill>
                  <a:srgbClr val="1A4D5C"/>
                </a:solidFill>
                <a:latin typeface="Open Sans"/>
              </a:rPr>
              <a:t>55% of waste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 from landfill in FY2025 — accepts food waste for composting and operates the Community Chest thrift store</a:t>
            </a:r>
            <a:endParaRPr sz="933" b="0" i="0" dirty="0">
              <a:solidFill>
                <a:srgbClr val="2A7F65"/>
              </a:solidFill>
              <a:latin typeface="Open Sans"/>
              <a:hlinkClick r:id="rId4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59986" indent="-159986" algn="l">
              <a:lnSpc>
                <a:spcPts val="1652"/>
              </a:lnSpc>
              <a:spcBef>
                <a:spcPts val="53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091" b="1" i="0" dirty="0">
                <a:solidFill>
                  <a:srgbClr val="1A4D5C"/>
                </a:solidFill>
                <a:latin typeface="Open Sans"/>
              </a:rPr>
              <a:t>Gustavus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 also uses crushed glass as landfill cover and road aggregate — reducing landfill volume and shipping costs</a:t>
            </a:r>
          </a:p>
          <a:p>
            <a:pPr marL="159986" indent="-159986" algn="l">
              <a:lnSpc>
                <a:spcPts val="1652"/>
              </a:lnSpc>
              <a:spcBef>
                <a:spcPts val="53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091" b="1" i="0" dirty="0">
                <a:solidFill>
                  <a:srgbClr val="1A4D5C"/>
                </a:solidFill>
                <a:latin typeface="Open Sans"/>
              </a:rPr>
              <a:t>Haines Friends of Recycling (HFR)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: developing a new material recovery facility (MRF) to produce Grizzly Wood — a value-added recycled product</a:t>
            </a:r>
          </a:p>
          <a:p>
            <a:pPr marL="159986" indent="-159986" algn="l">
              <a:lnSpc>
                <a:spcPts val="1652"/>
              </a:lnSpc>
              <a:spcBef>
                <a:spcPts val="539"/>
              </a:spcBef>
              <a:spcAft>
                <a:spcPts val="0"/>
              </a:spcAft>
              <a:buClr>
                <a:srgbClr val="2A7F65"/>
              </a:buClr>
              <a:buSzPct val="100000"/>
              <a:buFont typeface="Open Sans" charset="0"/>
              <a:buChar char="●"/>
            </a:pPr>
            <a:r>
              <a:rPr sz="1091" b="1" dirty="0">
                <a:solidFill>
                  <a:srgbClr val="1A4D5C"/>
                </a:solidFill>
                <a:latin typeface="Open Sans"/>
              </a:rPr>
              <a:t>Skagway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 operates a transfer station with an incinerator; </a:t>
            </a:r>
            <a:r>
              <a:rPr sz="1091" b="1" dirty="0">
                <a:solidFill>
                  <a:srgbClr val="1A4D5C"/>
                </a:solidFill>
                <a:latin typeface="Open Sans"/>
              </a:rPr>
              <a:t>Petersburg</a:t>
            </a:r>
            <a:r>
              <a:rPr sz="1139" b="0" i="0" dirty="0">
                <a:solidFill>
                  <a:srgbClr val="2C3E45"/>
                </a:solidFill>
                <a:latin typeface="Open Sans"/>
              </a:rPr>
              <a:t> recently installed a new baler facility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513135"/>
            <a:ext cx="11430000" cy="396031"/>
          </a:xfrm>
          <a:prstGeom prst="roundRect">
            <a:avLst>
              <a:gd name="adj" fmla="val 19240"/>
            </a:avLst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566" y="1604475"/>
            <a:ext cx="213265" cy="2132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2303264"/>
            <a:ext cx="3429000" cy="4036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20005" y="2469951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20005" y="2709862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520005" y="2949773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520005" y="3189684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20005" y="3429595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20005" y="3669506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20005" y="3909417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20005" y="4149328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20005" y="4389239"/>
            <a:ext cx="66675" cy="66675"/>
          </a:xfrm>
          <a:prstGeom prst="ellipse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20005" y="4652962"/>
            <a:ext cx="3150989" cy="238125"/>
          </a:xfrm>
          <a:prstGeom prst="roundRect">
            <a:avLst>
              <a:gd name="adj" fmla="val 16000"/>
            </a:avLst>
          </a:prstGeom>
          <a:solidFill>
            <a:srgbClr val="E8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305" y="4718626"/>
            <a:ext cx="106558" cy="106558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5635" y="4280563"/>
            <a:ext cx="213290" cy="18290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434780" y="2303264"/>
            <a:ext cx="3592859" cy="4036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3671" y="2444887"/>
            <a:ext cx="114297" cy="114297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3671" y="2891062"/>
            <a:ext cx="114297" cy="114297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3671" y="3337238"/>
            <a:ext cx="114297" cy="11429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218140" y="2303264"/>
            <a:ext cx="3592859" cy="4036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6936" y="2444887"/>
            <a:ext cx="114297" cy="114297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6936" y="2894336"/>
            <a:ext cx="114297" cy="114297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6936" y="3340512"/>
            <a:ext cx="114297" cy="114297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6936" y="3786688"/>
            <a:ext cx="114297" cy="11429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0990" y="304792"/>
            <a:ext cx="807223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65" b="1" i="0">
                <a:solidFill>
                  <a:srgbClr val="2A7F65"/>
                </a:solidFill>
                <a:latin typeface="Montserrat"/>
              </a:rPr>
              <a:t>Finding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990" y="476238"/>
            <a:ext cx="5349344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>
                <a:solidFill>
                  <a:srgbClr val="1A4D5C"/>
                </a:solidFill>
                <a:latin typeface="Montserrat"/>
              </a:rPr>
              <a:t>SEASWA Has Room to Grow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9089" y="1007213"/>
            <a:ext cx="11173140" cy="386705"/>
          </a:xfrm>
          <a:prstGeom prst="rect">
            <a:avLst/>
          </a:prstGeom>
          <a:solidFill>
            <a:srgbClr val="E8F2F5"/>
          </a:solidFill>
        </p:spPr>
        <p:txBody>
          <a:bodyPr wrap="none" lIns="152396" tIns="83817" rIns="152396" bIns="83817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SEASWA exists to serve as the region's cooperative engine for waste management — but it is currently operating well below its potential.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6129" y="1644360"/>
            <a:ext cx="559430" cy="13334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59" b="1" i="0">
                <a:solidFill>
                  <a:srgbClr val="8EC5D0"/>
                </a:solidFill>
                <a:latin typeface="Montserrat"/>
              </a:rPr>
              <a:t>Mission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26055" y="1617274"/>
            <a:ext cx="8677055" cy="15420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2" b="0" i="1" dirty="0">
                <a:solidFill>
                  <a:srgbClr val="FFFFFF"/>
                </a:solidFill>
                <a:latin typeface="Open Sans"/>
              </a:rPr>
              <a:t>Provide environmentally sound and cost-effective management of solid waste to protect public health, improve the environment, and recover resources.</a:t>
            </a:r>
            <a:r>
              <a:rPr sz="933" b="0" i="1" dirty="0">
                <a:solidFill>
                  <a:srgbClr val="8CBFAF"/>
                </a:solidFill>
                <a:latin typeface="Open Sans"/>
              </a:rPr>
              <a:t> </a:t>
            </a:r>
            <a:endParaRPr sz="933" b="0" i="1" dirty="0">
              <a:solidFill>
                <a:srgbClr val="8CBFAF"/>
              </a:solidFill>
              <a:latin typeface="Open Sans"/>
              <a:hlinkClick r:id="rId7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0930" y="2023297"/>
            <a:ext cx="2262845" cy="280027"/>
          </a:xfrm>
          <a:prstGeom prst="rect">
            <a:avLst/>
          </a:prstGeom>
          <a:solidFill>
            <a:srgbClr val="1A4D5C"/>
          </a:solidFill>
        </p:spPr>
        <p:txBody>
          <a:bodyPr wrap="none" lIns="129536" tIns="68578" rIns="129536" bIns="68578">
            <a:spAutoFit/>
          </a:bodyPr>
          <a:lstStyle/>
          <a:p>
            <a:pPr algn="l"/>
            <a:r>
              <a:rPr sz="843" b="1" i="0">
                <a:solidFill>
                  <a:srgbClr val="FFFFFF"/>
                </a:solidFill>
                <a:latin typeface="Montserrat"/>
              </a:rPr>
              <a:t>Current Members (2026)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2863" y="2417503"/>
            <a:ext cx="572378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Hydaburg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2863" y="2657408"/>
            <a:ext cx="51061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Wrangell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2863" y="2897313"/>
            <a:ext cx="641284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Petersburg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2863" y="3137218"/>
            <a:ext cx="66450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Thorne Bay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2863" y="3377123"/>
            <a:ext cx="296755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Craig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863" y="3617028"/>
            <a:ext cx="47519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Klawock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863" y="3856933"/>
            <a:ext cx="421173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Kasaan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863" y="4096838"/>
            <a:ext cx="817938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Coffman Cove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863" y="4336743"/>
            <a:ext cx="94429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2C3E45"/>
                </a:solidFill>
                <a:latin typeface="Open Sans"/>
              </a:rPr>
              <a:t>Tenakee Springs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3142" y="4700469"/>
            <a:ext cx="2402902" cy="12080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85" b="1" i="0" dirty="0">
                <a:solidFill>
                  <a:srgbClr val="1A4D5C"/>
                </a:solidFill>
                <a:latin typeface="Open Sans"/>
              </a:rPr>
              <a:t>Open to all municipalities, Yakutat to </a:t>
            </a:r>
            <a:r>
              <a:rPr lang="en-US" sz="785" b="1" i="0" dirty="0">
                <a:solidFill>
                  <a:srgbClr val="1A4D5C"/>
                </a:solidFill>
                <a:latin typeface="Open Sans"/>
              </a:rPr>
              <a:t>Ketchikan</a:t>
            </a:r>
            <a:endParaRPr sz="785" b="1" i="0" dirty="0">
              <a:solidFill>
                <a:srgbClr val="1A4D5C"/>
              </a:solidFill>
              <a:latin typeface="Open San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34609" y="2023297"/>
            <a:ext cx="2846385" cy="280027"/>
          </a:xfrm>
          <a:prstGeom prst="rect">
            <a:avLst/>
          </a:prstGeom>
          <a:solidFill>
            <a:srgbClr val="5B9EB5"/>
          </a:solidFill>
        </p:spPr>
        <p:txBody>
          <a:bodyPr wrap="none" lIns="129536" tIns="68578" rIns="129536" bIns="68578">
            <a:spAutoFit/>
          </a:bodyPr>
          <a:lstStyle/>
          <a:p>
            <a:pPr algn="l"/>
            <a:r>
              <a:rPr sz="843" b="1" i="0">
                <a:solidFill>
                  <a:srgbClr val="2E2E2E"/>
                </a:solidFill>
                <a:latin typeface="Montserrat"/>
              </a:rPr>
              <a:t>Current Role — Underutilized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71756" y="2417503"/>
            <a:ext cx="2308117" cy="362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27" b="1" i="0">
                <a:solidFill>
                  <a:srgbClr val="1A4D5C"/>
                </a:solidFill>
                <a:latin typeface="Open Sans"/>
              </a:rPr>
              <a:t>Information sharing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among member communities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71756" y="2863679"/>
            <a:ext cx="3085427" cy="362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27" b="1" i="0">
                <a:solidFill>
                  <a:srgbClr val="1A4D5C"/>
                </a:solidFill>
                <a:latin typeface="Open Sans"/>
              </a:rPr>
              <a:t>Shared tire shear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— coordinating use of one piece of equipment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71756" y="3309854"/>
            <a:ext cx="2715598" cy="5435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2C3E45"/>
                </a:solidFill>
                <a:latin typeface="Open Sans"/>
              </a:rPr>
              <a:t>Legal authority under</a:t>
            </a:r>
            <a:r>
              <a:rPr sz="927" b="1" i="0">
                <a:solidFill>
                  <a:srgbClr val="1A4D5C"/>
                </a:solidFill>
                <a:latin typeface="Open Sans"/>
              </a:rPr>
              <a:t> AS 29.35.800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to enter contracts, purchase equipment, and facilitate regional programs —</a:t>
            </a:r>
            <a:r>
              <a:rPr sz="927" b="1" i="0">
                <a:solidFill>
                  <a:srgbClr val="1A4D5C"/>
                </a:solidFill>
                <a:latin typeface="Open Sans"/>
              </a:rPr>
              <a:t> largely untapped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17875" y="2023297"/>
            <a:ext cx="3202373" cy="280027"/>
          </a:xfrm>
          <a:prstGeom prst="rect">
            <a:avLst/>
          </a:prstGeom>
          <a:solidFill>
            <a:srgbClr val="2E8B6E"/>
          </a:solidFill>
        </p:spPr>
        <p:txBody>
          <a:bodyPr wrap="none" lIns="129536" tIns="68578" rIns="129536" bIns="68578">
            <a:spAutoFit/>
          </a:bodyPr>
          <a:lstStyle/>
          <a:p>
            <a:pPr algn="l"/>
            <a:r>
              <a:rPr sz="843" b="1" i="0">
                <a:solidFill>
                  <a:srgbClr val="111111"/>
                </a:solidFill>
                <a:latin typeface="Montserrat"/>
              </a:rPr>
              <a:t>Potential Role — Strategic Engine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55021" y="2417503"/>
            <a:ext cx="2421373" cy="2979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27" b="1" i="0" dirty="0">
                <a:solidFill>
                  <a:srgbClr val="1A4D5C"/>
                </a:solidFill>
                <a:latin typeface="Open Sans"/>
              </a:rPr>
              <a:t>More members</a:t>
            </a:r>
            <a:r>
              <a:rPr sz="968" b="0" i="0" dirty="0">
                <a:solidFill>
                  <a:srgbClr val="2C3E45"/>
                </a:solidFill>
                <a:latin typeface="Open Sans"/>
              </a:rPr>
              <a:t> — expand to additional communities across the region</a:t>
            </a:r>
            <a:endParaRPr sz="933" b="0" i="0" dirty="0">
              <a:solidFill>
                <a:srgbClr val="2C8569"/>
              </a:solidFill>
              <a:latin typeface="Open Sans"/>
              <a:hlinkClick r:id="rId7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55021" y="2866953"/>
            <a:ext cx="3005955" cy="362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27" b="1" i="0">
                <a:solidFill>
                  <a:srgbClr val="1A4D5C"/>
                </a:solidFill>
                <a:latin typeface="Open Sans"/>
              </a:rPr>
              <a:t>More programs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— regional backhaul routes, joint equipment purchasing, shared training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55021" y="3313128"/>
            <a:ext cx="3093761" cy="362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27" b="1" i="0">
                <a:solidFill>
                  <a:srgbClr val="1A4D5C"/>
                </a:solidFill>
                <a:latin typeface="Open Sans"/>
              </a:rPr>
              <a:t>More regional coordination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— contracts, grant-seeking, and advocacy on behalf of all communities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55021" y="3759304"/>
            <a:ext cx="3075456" cy="724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2C3E45"/>
                </a:solidFill>
                <a:latin typeface="Open Sans"/>
              </a:rPr>
              <a:t>SEASWA is the</a:t>
            </a:r>
            <a:r>
              <a:rPr sz="927" b="1" i="0">
                <a:solidFill>
                  <a:srgbClr val="1A4D5C"/>
                </a:solidFill>
                <a:latin typeface="Open Sans"/>
              </a:rPr>
              <a:t> responsible party for the majority of near-term high-priority actions</a:t>
            </a:r>
            <a:r>
              <a:rPr sz="968" b="0" i="0">
                <a:solidFill>
                  <a:srgbClr val="2C3E45"/>
                </a:solidFill>
                <a:latin typeface="Open Sans"/>
              </a:rPr>
              <a:t> — strengthening the organization is central to the entire strategy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0990" y="6486362"/>
            <a:ext cx="3556159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19" b="0" i="0">
                <a:solidFill>
                  <a:srgbClr val="5A7580"/>
                </a:solidFill>
                <a:latin typeface="Open Sans"/>
              </a:rPr>
              <a:t>Southeast Alaska Regional Solid Waste Strategy | Project L0007.25001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742691" y="6491125"/>
            <a:ext cx="91440" cy="13334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59" b="1" i="0">
                <a:solidFill>
                  <a:srgbClr val="5A7580"/>
                </a:solidFill>
                <a:latin typeface="Montserra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7625"/>
          </a:xfrm>
          <a:prstGeom prst="rect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" name="Rectangle 2"/>
          <p:cNvSpPr/>
          <p:nvPr/>
        </p:nvSpPr>
        <p:spPr>
          <a:xfrm>
            <a:off x="381000" y="1115317"/>
            <a:ext cx="11430000" cy="19050"/>
          </a:xfrm>
          <a:prstGeom prst="rect">
            <a:avLst/>
          </a:prstGeom>
          <a:solidFill>
            <a:srgbClr val="B8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Rounded Rectangle 3"/>
          <p:cNvSpPr/>
          <p:nvPr/>
        </p:nvSpPr>
        <p:spPr>
          <a:xfrm>
            <a:off x="381000" y="1256258"/>
            <a:ext cx="3708350" cy="4816822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" name="Rectangle 4"/>
          <p:cNvSpPr/>
          <p:nvPr/>
        </p:nvSpPr>
        <p:spPr>
          <a:xfrm>
            <a:off x="390525" y="1265783"/>
            <a:ext cx="3689300" cy="734317"/>
          </a:xfrm>
          <a:prstGeom prst="rect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2179831"/>
            <a:ext cx="76198" cy="7619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2442654"/>
            <a:ext cx="76198" cy="7619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2880496"/>
            <a:ext cx="76198" cy="76198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3143320"/>
            <a:ext cx="76198" cy="76198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3581161"/>
            <a:ext cx="76198" cy="76198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911" y="3843985"/>
            <a:ext cx="76198" cy="7619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241750" y="1256258"/>
            <a:ext cx="3708350" cy="4816822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ectangle 12"/>
          <p:cNvSpPr/>
          <p:nvPr/>
        </p:nvSpPr>
        <p:spPr>
          <a:xfrm>
            <a:off x="4251275" y="1265783"/>
            <a:ext cx="3689300" cy="734317"/>
          </a:xfrm>
          <a:prstGeom prst="rect">
            <a:avLst/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3565" y="2179831"/>
            <a:ext cx="76198" cy="76198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3565" y="2613654"/>
            <a:ext cx="76198" cy="76198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3565" y="2872459"/>
            <a:ext cx="76198" cy="7619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102500" y="1256258"/>
            <a:ext cx="3708350" cy="4816822"/>
          </a:xfrm>
          <a:prstGeom prst="roundRect">
            <a:avLst>
              <a:gd name="adj" fmla="val 205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Rectangle 17"/>
          <p:cNvSpPr/>
          <p:nvPr/>
        </p:nvSpPr>
        <p:spPr>
          <a:xfrm>
            <a:off x="8112025" y="1265783"/>
            <a:ext cx="3689300" cy="734317"/>
          </a:xfrm>
          <a:prstGeom prst="rect">
            <a:avLst/>
          </a:prstGeom>
          <a:solidFill>
            <a:srgbClr val="D4A8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4219" y="2179831"/>
            <a:ext cx="76198" cy="76198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4219" y="2613654"/>
            <a:ext cx="76198" cy="7619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381000" y="6164460"/>
            <a:ext cx="11430000" cy="464939"/>
          </a:xfrm>
          <a:prstGeom prst="roundRect">
            <a:avLst>
              <a:gd name="adj" fmla="val 12291"/>
            </a:avLst>
          </a:prstGeom>
          <a:solidFill>
            <a:srgbClr val="E8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526" y="6335783"/>
            <a:ext cx="121837" cy="1218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0990" y="295267"/>
            <a:ext cx="7548541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400" b="1" i="0">
                <a:solidFill>
                  <a:srgbClr val="1A4D5C"/>
                </a:solidFill>
                <a:latin typeface="Montserrat"/>
              </a:rPr>
              <a:t>Recommendations — A Toolbox for the Region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990" y="723733"/>
            <a:ext cx="1081154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2C3E45"/>
                </a:solidFill>
                <a:latin typeface="Open Sans"/>
              </a:rPr>
              <a:t>The strategy provides a phased set of practical, community-scale recommendations — organized by who does what, at what scale, and when.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2911" y="1364719"/>
            <a:ext cx="575479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  <a:latin typeface="Montserrat"/>
              </a:rPr>
              <a:t>Near-Term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2911" y="1518901"/>
            <a:ext cx="852798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Montserrat"/>
              </a:rPr>
              <a:t>2026–2030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2911" y="1758211"/>
            <a:ext cx="1067600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  <a:latin typeface="Open Sans"/>
              </a:rPr>
              <a:t>High-Priority Actions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5307" y="2121938"/>
            <a:ext cx="2854949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Standardize waste tracking across communities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5307" y="2384762"/>
            <a:ext cx="287141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Establish regional scrap metal &amp; hazardous waste backhaul routes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5307" y="2822603"/>
            <a:ext cx="2346796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Coordinate regional glass pulverization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5307" y="3085427"/>
            <a:ext cx="2950294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Expand landfill best practice training &amp; composting programs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5307" y="3523268"/>
            <a:ext cx="2571217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Strengthen wildlife management protocols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5307" y="3786092"/>
            <a:ext cx="320835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Build SEASWA's operational capacity — more members, more programs</a:t>
            </a:r>
            <a:r>
              <a:rPr sz="900" b="0" i="0" dirty="0">
                <a:solidFill>
                  <a:srgbClr val="2C8569"/>
                </a:solidFill>
                <a:latin typeface="Open Sans"/>
              </a:rPr>
              <a:t> </a:t>
            </a:r>
            <a:endParaRPr sz="900" b="0" i="0" dirty="0">
              <a:solidFill>
                <a:srgbClr val="2C8569"/>
              </a:solidFill>
              <a:latin typeface="Open Sans"/>
              <a:hlinkClick r:id="rId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03565" y="1364719"/>
            <a:ext cx="519373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111111"/>
                </a:solidFill>
                <a:latin typeface="Montserrat"/>
              </a:rPr>
              <a:t>Mid-Term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03565" y="1518901"/>
            <a:ext cx="83035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11111"/>
                </a:solidFill>
                <a:latin typeface="Montserrat"/>
              </a:rPr>
              <a:t>2031–2040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03565" y="1758211"/>
            <a:ext cx="1633460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101213"/>
                </a:solidFill>
                <a:latin typeface="Open Sans"/>
              </a:rPr>
              <a:t>Building on Near-Term Progress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55961" y="2121938"/>
            <a:ext cx="292588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C3E45"/>
                </a:solidFill>
                <a:latin typeface="Open Sans"/>
              </a:rPr>
              <a:t>Develop a Prince of Wales Island material recovery facility (MRF)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55961" y="2555761"/>
            <a:ext cx="3029676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C3E45"/>
                </a:solidFill>
                <a:latin typeface="Open Sans"/>
              </a:rPr>
              <a:t>Establish joint contracts for regional waste services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55961" y="2814567"/>
            <a:ext cx="282305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Site potential waste-to-energy or regional landfill facilities</a:t>
            </a:r>
            <a:endParaRPr lang="en-US" sz="1000" b="0" i="0" dirty="0">
              <a:solidFill>
                <a:srgbClr val="2C3E45"/>
              </a:solidFill>
              <a:latin typeface="Open San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64219" y="1364719"/>
            <a:ext cx="593111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1A2A10"/>
                </a:solidFill>
                <a:latin typeface="Montserrat"/>
              </a:rPr>
              <a:t>Long-Term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64219" y="1518901"/>
            <a:ext cx="136255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A2A10"/>
                </a:solidFill>
                <a:latin typeface="Montserrat"/>
              </a:rPr>
              <a:t>2041 and beyond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64219" y="1758211"/>
            <a:ext cx="1274388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00" b="1" i="0">
                <a:solidFill>
                  <a:srgbClr val="543F12"/>
                </a:solidFill>
                <a:latin typeface="Open Sans"/>
              </a:rPr>
              <a:t>Aspirational &amp; Grounded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16615" y="2121938"/>
            <a:ext cx="319272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Build one or more waste-to-energy facilities as regional cooperation and technology mature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16615" y="2555761"/>
            <a:ext cx="273241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C3E45"/>
                </a:solidFill>
                <a:latin typeface="Open Sans"/>
              </a:rPr>
              <a:t>Develop regional or subregional landfills where appropriate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1356" y="6232765"/>
            <a:ext cx="10874599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1" i="0" dirty="0">
                <a:solidFill>
                  <a:srgbClr val="1A4D5C"/>
                </a:solidFill>
                <a:latin typeface="Open Sans"/>
              </a:rPr>
              <a:t>Recommendations are organized at three scales — Community, Subregional, and Regional — so each audience knows where they fit. SEASWA is a lead responsible party</a:t>
            </a:r>
            <a:r>
              <a:rPr lang="en-US" sz="1050" b="1" i="0" dirty="0">
                <a:solidFill>
                  <a:srgbClr val="1A4D5C"/>
                </a:solidFill>
                <a:latin typeface="Open Sans"/>
              </a:rPr>
              <a:t> or facilitator</a:t>
            </a:r>
            <a:r>
              <a:rPr sz="1050" b="1" i="0" dirty="0">
                <a:solidFill>
                  <a:srgbClr val="1A4D5C"/>
                </a:solidFill>
                <a:latin typeface="Open Sans"/>
              </a:rPr>
              <a:t> for the majority of near-term actions.</a:t>
            </a:r>
          </a:p>
        </p:txBody>
      </p:sp>
      <p:pic>
        <p:nvPicPr>
          <p:cNvPr id="47" name="Picture 15" descr="image.png">
            <a:extLst>
              <a:ext uri="{FF2B5EF4-FFF2-40B4-BE49-F238E27FC236}">
                <a16:creationId xmlns:a16="http://schemas.microsoft.com/office/drawing/2014/main" id="{47276779-7A94-9C3F-7615-7263A46628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3569" y="3225582"/>
            <a:ext cx="76198" cy="7619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DA02EF3-D6A9-6AC1-CD58-B045F36C5DCB}"/>
              </a:ext>
            </a:extLst>
          </p:cNvPr>
          <p:cNvSpPr txBox="1"/>
          <p:nvPr/>
        </p:nvSpPr>
        <p:spPr>
          <a:xfrm>
            <a:off x="4555965" y="3167690"/>
            <a:ext cx="282305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0" i="0" dirty="0">
                <a:solidFill>
                  <a:srgbClr val="2C3E45"/>
                </a:solidFill>
                <a:latin typeface="Open Sans"/>
              </a:rPr>
              <a:t>Establish a facility for processing tires into tire-derived aggregate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473249"/>
            <a:ext cx="11430000" cy="19050"/>
          </a:xfrm>
          <a:prstGeom prst="rect">
            <a:avLst/>
          </a:prstGeom>
          <a:solidFill>
            <a:srgbClr val="B8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629370"/>
            <a:ext cx="5600700" cy="4302918"/>
          </a:xfrm>
          <a:prstGeom prst="roundRect">
            <a:avLst>
              <a:gd name="adj" fmla="val 177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90525" y="1638895"/>
            <a:ext cx="5581650" cy="600075"/>
          </a:xfrm>
          <a:prstGeom prst="roundRect">
            <a:avLst>
              <a:gd name="adj" fmla="val 12698"/>
            </a:avLst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4749" y="1832177"/>
            <a:ext cx="159949" cy="21326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755" y="2388185"/>
            <a:ext cx="137067" cy="13706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755" y="2687917"/>
            <a:ext cx="137094" cy="13493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320" y="2987649"/>
            <a:ext cx="77509" cy="13706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22" y="3287382"/>
            <a:ext cx="119933" cy="137067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087" y="3602309"/>
            <a:ext cx="152399" cy="106698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765" y="3895413"/>
            <a:ext cx="137057" cy="11993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219825" y="1629370"/>
            <a:ext cx="5600700" cy="4302918"/>
          </a:xfrm>
          <a:prstGeom prst="roundRect">
            <a:avLst>
              <a:gd name="adj" fmla="val 177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9825" y="1638895"/>
            <a:ext cx="5581650" cy="600075"/>
          </a:xfrm>
          <a:prstGeom prst="roundRect">
            <a:avLst>
              <a:gd name="adj" fmla="val 12698"/>
            </a:avLst>
          </a:prstGeom>
          <a:solidFill>
            <a:srgbClr val="1C5E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87245" y="1832177"/>
            <a:ext cx="213265" cy="21326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2043" y="2388185"/>
            <a:ext cx="102800" cy="137067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87245" y="2712964"/>
            <a:ext cx="152396" cy="91428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4910" y="2989882"/>
            <a:ext cx="137067" cy="137067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94910" y="3298181"/>
            <a:ext cx="137067" cy="119933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94910" y="3589346"/>
            <a:ext cx="137067" cy="137067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381000" y="6046589"/>
            <a:ext cx="11430000" cy="582810"/>
          </a:xfrm>
          <a:prstGeom prst="roundRect">
            <a:avLst>
              <a:gd name="adj" fmla="val 9805"/>
            </a:avLst>
          </a:prstGeom>
          <a:solidFill>
            <a:srgbClr val="E8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2911" y="6261637"/>
            <a:ext cx="152396" cy="1523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0990" y="285742"/>
            <a:ext cx="9935412" cy="38978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 dirty="0">
                <a:solidFill>
                  <a:srgbClr val="1A4D5C"/>
                </a:solidFill>
                <a:latin typeface="Montserrat"/>
              </a:rPr>
              <a:t>How We Will Know It</a:t>
            </a:r>
            <a:r>
              <a:rPr lang="en-US" sz="2533" b="1" i="0" dirty="0">
                <a:solidFill>
                  <a:srgbClr val="1A4D5C"/>
                </a:solidFill>
                <a:latin typeface="Montserrat"/>
              </a:rPr>
              <a:t>'</a:t>
            </a:r>
            <a:r>
              <a:rPr sz="2533" b="1" i="0" dirty="0">
                <a:solidFill>
                  <a:srgbClr val="1A4D5C"/>
                </a:solidFill>
                <a:latin typeface="Montserrat"/>
              </a:rPr>
              <a:t>s Working — Performance Measures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9089" y="761534"/>
            <a:ext cx="11346818" cy="543506"/>
          </a:xfrm>
          <a:prstGeom prst="rect">
            <a:avLst/>
          </a:prstGeom>
          <a:noFill/>
        </p:spPr>
        <p:txBody>
          <a:bodyPr wrap="square" lIns="114297" tIns="0" rIns="0" bIns="0">
            <a:spAutoFit/>
          </a:bodyPr>
          <a:lstStyle/>
          <a:p>
            <a:pPr algn="l"/>
            <a:r>
              <a:rPr sz="1473" b="1" i="0">
                <a:solidFill>
                  <a:srgbClr val="1A4D5C"/>
                </a:solidFill>
                <a:latin typeface="Open Sans"/>
              </a:rPr>
              <a:t>Progress can only be tracked if we measure it — the strategy establishes clear indicators at both the local and regional level.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2735" y="1753151"/>
            <a:ext cx="1346860" cy="2000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60" b="1" i="0">
                <a:solidFill>
                  <a:srgbClr val="FFFFFF"/>
                </a:solidFill>
                <a:latin typeface="Montserrat"/>
              </a:rPr>
              <a:t>Local Measures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2735" y="1953171"/>
            <a:ext cx="1618763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B8D8E0"/>
                </a:solidFill>
                <a:latin typeface="Open Sans"/>
              </a:rPr>
              <a:t>Tracked by each community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865" y="2351276"/>
            <a:ext cx="2132504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Waste generated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per capita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1865" y="2651009"/>
            <a:ext cx="1644063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Waste diversion rate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1865" y="2950741"/>
            <a:ext cx="2385059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Cost per ton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of waste managed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1865" y="3250473"/>
            <a:ext cx="2948806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Household hazardous waste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collected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1865" y="3550206"/>
            <a:ext cx="3090487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Staff trained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in solid waste management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1865" y="3849938"/>
            <a:ext cx="1761932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Compliance violations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1889" y="1753151"/>
            <a:ext cx="1659689" cy="2000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60" b="1" i="0">
                <a:solidFill>
                  <a:srgbClr val="FFFFFF"/>
                </a:solidFill>
                <a:latin typeface="Montserrat"/>
              </a:rPr>
              <a:t>Regional Measures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91889" y="1953171"/>
            <a:ext cx="1454312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33" b="0" i="0">
                <a:solidFill>
                  <a:srgbClr val="B8E8D8"/>
                </a:solidFill>
                <a:latin typeface="Open Sans"/>
              </a:rPr>
              <a:t>Tracked by SEASWA / SEC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31020" y="2384702"/>
            <a:ext cx="91440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 dirty="0">
                <a:solidFill>
                  <a:srgbClr val="1A4D5C"/>
                </a:solidFill>
                <a:latin typeface="Open Sans"/>
              </a:rPr>
              <a:t>Communities submitting</a:t>
            </a:r>
            <a:r>
              <a:rPr sz="1196" b="0" i="0" dirty="0">
                <a:solidFill>
                  <a:srgbClr val="2C3E45"/>
                </a:solidFill>
                <a:latin typeface="Open Sans"/>
              </a:rPr>
              <a:t> annual data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31020" y="2653241"/>
            <a:ext cx="3729241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Communities participating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in SEASWA programs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31020" y="2952973"/>
            <a:ext cx="2792094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Shared equipment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deployment days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31020" y="3252706"/>
            <a:ext cx="3247646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Regional waste management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cost per ton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31020" y="3552438"/>
            <a:ext cx="2431046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45" b="1" i="0">
                <a:solidFill>
                  <a:srgbClr val="1A4D5C"/>
                </a:solidFill>
                <a:latin typeface="Open Sans"/>
              </a:rPr>
              <a:t>External grant funding</a:t>
            </a:r>
            <a:r>
              <a:rPr sz="1196" b="0" i="0">
                <a:solidFill>
                  <a:srgbClr val="2C3E45"/>
                </a:solidFill>
                <a:latin typeface="Open Sans"/>
              </a:rPr>
              <a:t> secured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6685" y="6130225"/>
            <a:ext cx="10609393" cy="3357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91" b="1" i="0" dirty="0">
                <a:solidFill>
                  <a:srgbClr val="1A4D5C"/>
                </a:solidFill>
                <a:latin typeface="Open Sans"/>
              </a:rPr>
              <a:t>Better data tracking is both a near-term recommendation AND a prerequisite for measuring progress on all other recommendations — data requested from each community at least annually.</a:t>
            </a:r>
            <a:r>
              <a:rPr sz="968" b="0" i="0" dirty="0">
                <a:solidFill>
                  <a:srgbClr val="3D5A63"/>
                </a:solidFill>
                <a:latin typeface="Open Sans"/>
              </a:rPr>
              <a:t> </a:t>
            </a:r>
            <a:endParaRPr sz="968" b="0" i="0" dirty="0">
              <a:solidFill>
                <a:srgbClr val="3D5A63"/>
              </a:solidFill>
              <a:latin typeface="Open Sans"/>
              <a:hlinkClick r:id="rId16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1332904"/>
            <a:ext cx="3759249" cy="4902398"/>
          </a:xfrm>
          <a:prstGeom prst="roundRect">
            <a:avLst>
              <a:gd name="adj" fmla="val 20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66724" y="1471910"/>
            <a:ext cx="335160" cy="335160"/>
          </a:xfrm>
          <a:prstGeom prst="ellipse">
            <a:avLst/>
          </a:prstGeom>
          <a:solidFill>
            <a:srgbClr val="1A4D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069" y="1563266"/>
            <a:ext cx="152414" cy="15238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216449" y="1332904"/>
            <a:ext cx="3759249" cy="4902398"/>
          </a:xfrm>
          <a:prstGeom prst="roundRect">
            <a:avLst>
              <a:gd name="adj" fmla="val 20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4378374" y="1471910"/>
            <a:ext cx="335160" cy="335160"/>
          </a:xfrm>
          <a:prstGeom prst="ellipse">
            <a:avLst/>
          </a:prstGeom>
          <a:solidFill>
            <a:srgbClr val="2C8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9643" y="1571717"/>
            <a:ext cx="152383" cy="13546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8128099" y="1332904"/>
            <a:ext cx="3759249" cy="4902398"/>
          </a:xfrm>
          <a:prstGeom prst="roundRect">
            <a:avLst>
              <a:gd name="adj" fmla="val 20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290024" y="1471910"/>
            <a:ext cx="335160" cy="335160"/>
          </a:xfrm>
          <a:prstGeom prst="ellipse">
            <a:avLst/>
          </a:prstGeom>
          <a:solidFill>
            <a:srgbClr val="907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1195" y="1593730"/>
            <a:ext cx="152396" cy="914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792" y="215200"/>
            <a:ext cx="2064194" cy="44766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533" b="1" i="0" dirty="0">
                <a:solidFill>
                  <a:srgbClr val="1A4D5C"/>
                </a:solidFill>
                <a:latin typeface="Montserrat"/>
              </a:rPr>
              <a:t>Next Steps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802" y="682211"/>
            <a:ext cx="11363278" cy="453329"/>
          </a:xfrm>
          <a:prstGeom prst="rect">
            <a:avLst/>
          </a:prstGeom>
          <a:noFill/>
        </p:spPr>
        <p:txBody>
          <a:bodyPr wrap="square" lIns="137156" tIns="0" rIns="0" bIns="0">
            <a:spAutoFit/>
          </a:bodyPr>
          <a:lstStyle/>
          <a:p>
            <a:pPr algn="l"/>
            <a:r>
              <a:rPr sz="1473" b="1" i="0" dirty="0">
                <a:solidFill>
                  <a:srgbClr val="1A4D5C"/>
                </a:solidFill>
                <a:latin typeface="Open Sans"/>
              </a:rPr>
              <a:t>The strategy is </a:t>
            </a:r>
            <a:r>
              <a:rPr lang="en-US" sz="1473" b="1" i="0" dirty="0">
                <a:solidFill>
                  <a:srgbClr val="1A4D5C"/>
                </a:solidFill>
                <a:latin typeface="Open Sans"/>
              </a:rPr>
              <a:t>drafted</a:t>
            </a:r>
            <a:r>
              <a:rPr sz="1473" b="1" i="0" dirty="0">
                <a:solidFill>
                  <a:srgbClr val="1A4D5C"/>
                </a:solidFill>
                <a:latin typeface="Open Sans"/>
              </a:rPr>
              <a:t> — now is the time to </a:t>
            </a:r>
            <a:r>
              <a:rPr lang="en-US" sz="1473" b="1" i="0" dirty="0">
                <a:solidFill>
                  <a:srgbClr val="1A4D5C"/>
                </a:solidFill>
                <a:latin typeface="Open Sans"/>
              </a:rPr>
              <a:t>review and comment. </a:t>
            </a:r>
          </a:p>
          <a:p>
            <a:pPr algn="l"/>
            <a:r>
              <a:rPr lang="en-US" sz="1473" b="1" i="0" dirty="0">
                <a:solidFill>
                  <a:srgbClr val="1A4D5C"/>
                </a:solidFill>
                <a:latin typeface="Open Sans"/>
              </a:rPr>
              <a:t>Comments are due by October 30, 2026</a:t>
            </a:r>
            <a:endParaRPr sz="1473" b="1" i="0" dirty="0">
              <a:solidFill>
                <a:srgbClr val="1A4D5C"/>
              </a:solidFill>
              <a:latin typeface="Open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3244" y="1541969"/>
            <a:ext cx="735936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7" b="1" i="0">
                <a:solidFill>
                  <a:srgbClr val="1A4D5C"/>
                </a:solidFill>
                <a:latin typeface="Montserrat"/>
              </a:rPr>
              <a:t>SEASWA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4795" y="1541969"/>
            <a:ext cx="1124517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7" b="1" i="0">
                <a:solidFill>
                  <a:srgbClr val="1A4D5C"/>
                </a:solidFill>
                <a:latin typeface="Montserrat"/>
              </a:rPr>
              <a:t>Communities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16347" y="1541969"/>
            <a:ext cx="1267686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7" b="1" i="0">
                <a:solidFill>
                  <a:srgbClr val="1A4D5C"/>
                </a:solidFill>
                <a:latin typeface="Montserrat"/>
              </a:rPr>
              <a:t>SEC &amp; SEASWA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792" y="6453174"/>
            <a:ext cx="3060573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68" b="0" i="0">
                <a:solidFill>
                  <a:srgbClr val="5A7580"/>
                </a:solidFill>
                <a:latin typeface="Open Sans"/>
              </a:rPr>
              <a:t>Southeast Conference | RESPEC | September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713" y="2001241"/>
            <a:ext cx="3435313" cy="14117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657" indent="-144657" algn="l">
              <a:lnSpc>
                <a:spcPts val="1615"/>
              </a:lnSpc>
              <a:spcBef>
                <a:spcPts val="0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Adopt policy and procedure recommendations</a:t>
            </a:r>
            <a:endParaRPr sz="968" b="0" i="0" dirty="0">
              <a:solidFill>
                <a:srgbClr val="2C8569"/>
              </a:solidFill>
              <a:latin typeface="Open Sans"/>
              <a:hlinkClick r:id="rId5" tooltip="26y06m22d_SEARSWS_draft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Develop a centralized waste data tracker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Establish regional backhaul routes for scrap metal and household hazardous waste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Coordinate multi-community landfill training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78265" y="2001241"/>
            <a:ext cx="3435313" cy="14693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657" indent="-144657" algn="l">
              <a:lnSpc>
                <a:spcPts val="1615"/>
              </a:lnSpc>
              <a:spcBef>
                <a:spcPts val="0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Begin tracking waste volumes and types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Assess individual backhaul needs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Designate reuse areas at landfills or transfer stations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Send staff and elected officials to waste management training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9816" y="2001241"/>
            <a:ext cx="3435313" cy="17580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657" indent="-144657" algn="l">
              <a:lnSpc>
                <a:spcPts val="1615"/>
              </a:lnSpc>
              <a:spcBef>
                <a:spcPts val="0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Share strategy findings with legislators and agency decision-makers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Advocate for Congressionally Directed Spending and state grants for waste infrastructure</a:t>
            </a:r>
          </a:p>
          <a:p>
            <a:pPr marL="144657" indent="-144657" algn="l">
              <a:lnSpc>
                <a:spcPts val="1615"/>
              </a:lnSpc>
              <a:spcBef>
                <a:spcPts val="455"/>
              </a:spcBef>
              <a:spcAft>
                <a:spcPts val="0"/>
              </a:spcAft>
              <a:buClr>
                <a:srgbClr val="2C8569"/>
              </a:buClr>
              <a:buSzPct val="100000"/>
              <a:buFont typeface="Open Sans" charset="0"/>
              <a:buChar char="●"/>
            </a:pPr>
            <a:r>
              <a:rPr sz="1196" b="0" i="0" dirty="0">
                <a:solidFill>
                  <a:srgbClr val="2C3E45"/>
                </a:solidFill>
                <a:latin typeface="Open Sans"/>
              </a:rPr>
              <a:t>Use the Solid Waste Savings Model to evaluate the financial case for diversion programs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9B8D65-BFE1-5B3F-D567-C3B1B5AE0F68}"/>
              </a:ext>
            </a:extLst>
          </p:cNvPr>
          <p:cNvSpPr txBox="1"/>
          <p:nvPr/>
        </p:nvSpPr>
        <p:spPr>
          <a:xfrm>
            <a:off x="4701709" y="4601766"/>
            <a:ext cx="2788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RESPEC can help individual communities implement recommendations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16129E-DC56-505C-997C-BE6A68A719F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76" y="3538233"/>
            <a:ext cx="2788425" cy="27884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169434-04CA-E524-C26E-7686553B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533" b="1" dirty="0">
                <a:solidFill>
                  <a:srgbClr val="1A4D5C"/>
                </a:solidFill>
                <a:latin typeface="Montserrat"/>
                <a:ea typeface="+mn-ea"/>
                <a:cs typeface="+mn-cs"/>
              </a:rPr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B5C6E3-A79E-F63E-2E8D-49BC6CC54B44}"/>
              </a:ext>
            </a:extLst>
          </p:cNvPr>
          <p:cNvSpPr txBox="1"/>
          <p:nvPr/>
        </p:nvSpPr>
        <p:spPr>
          <a:xfrm>
            <a:off x="1409189" y="1968500"/>
            <a:ext cx="31288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Patrick Cotter </a:t>
            </a:r>
          </a:p>
          <a:p>
            <a:pPr algn="ctr"/>
            <a:r>
              <a:rPr lang="en-US" sz="2400" dirty="0">
                <a:hlinkClick r:id="rId2"/>
              </a:rPr>
              <a:t>pat.cotter@respec.com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A7728-1EF7-0059-DA4C-21305E01BE81}"/>
              </a:ext>
            </a:extLst>
          </p:cNvPr>
          <p:cNvSpPr txBox="1"/>
          <p:nvPr/>
        </p:nvSpPr>
        <p:spPr>
          <a:xfrm>
            <a:off x="1149823" y="3350359"/>
            <a:ext cx="3388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Megan Flory </a:t>
            </a:r>
          </a:p>
          <a:p>
            <a:pPr algn="ctr"/>
            <a:r>
              <a:rPr lang="en-US" sz="2400" dirty="0">
                <a:hlinkClick r:id="rId3"/>
              </a:rPr>
              <a:t>megan.flory@respec.com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AAB45-E3EA-44E9-CCAF-BC0C5F44A2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32475" y="1498472"/>
            <a:ext cx="6857999" cy="38610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9B3F880CD1F7418E1D39E1574DA95B" ma:contentTypeVersion="16" ma:contentTypeDescription="Create a new document." ma:contentTypeScope="" ma:versionID="f59938866d2f1c72ffc7aa26d0364c76">
  <xsd:schema xmlns:xsd="http://www.w3.org/2001/XMLSchema" xmlns:xs="http://www.w3.org/2001/XMLSchema" xmlns:p="http://schemas.microsoft.com/office/2006/metadata/properties" xmlns:ns2="7f3dd1b7-a7c7-45a3-9ea4-abf519fe07f1" xmlns:ns3="a59b4049-6a6c-4c45-b53f-dc246e92216a" targetNamespace="http://schemas.microsoft.com/office/2006/metadata/properties" ma:root="true" ma:fieldsID="edaa0f397c1d4af4b7fb439c43b51737" ns2:_="" ns3:_="">
    <xsd:import namespace="7f3dd1b7-a7c7-45a3-9ea4-abf519fe07f1"/>
    <xsd:import namespace="a59b4049-6a6c-4c45-b53f-dc246e9221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3dd1b7-a7c7-45a3-9ea4-abf519fe07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0b58f57-b036-48ef-9d27-58fe160320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9b4049-6a6c-4c45-b53f-dc246e92216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75b92d9-5438-4fc7-9508-29a74d9730e9}" ma:internalName="TaxCatchAll" ma:showField="CatchAllData" ma:web="a59b4049-6a6c-4c45-b53f-dc246e9221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3dd1b7-a7c7-45a3-9ea4-abf519fe07f1">
      <Terms xmlns="http://schemas.microsoft.com/office/infopath/2007/PartnerControls"/>
    </lcf76f155ced4ddcb4097134ff3c332f>
    <TaxCatchAll xmlns="a59b4049-6a6c-4c45-b53f-dc246e92216a" xsi:nil="true"/>
  </documentManagement>
</p:properties>
</file>

<file path=customXml/itemProps1.xml><?xml version="1.0" encoding="utf-8"?>
<ds:datastoreItem xmlns:ds="http://schemas.openxmlformats.org/officeDocument/2006/customXml" ds:itemID="{9A9AA6CD-ECEC-4B39-BC81-E3312981A0B4}"/>
</file>

<file path=customXml/itemProps2.xml><?xml version="1.0" encoding="utf-8"?>
<ds:datastoreItem xmlns:ds="http://schemas.openxmlformats.org/officeDocument/2006/customXml" ds:itemID="{82A5786C-712A-49B7-9A59-901E64B13F3D}"/>
</file>

<file path=customXml/itemProps3.xml><?xml version="1.0" encoding="utf-8"?>
<ds:datastoreItem xmlns:ds="http://schemas.openxmlformats.org/officeDocument/2006/customXml" ds:itemID="{33FCF058-9531-4B5E-8A99-9675A09EF251}"/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1399</Words>
  <Application>Microsoft Office PowerPoint</Application>
  <PresentationFormat>Widescreen</PresentationFormat>
  <Paragraphs>158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Montserrat</vt:lpstr>
      <vt:lpstr>Aptos</vt:lpstr>
      <vt:lpstr>Calibri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Patrick (Pat) Cotter</dc:creator>
  <cp:keywords/>
  <dc:description>generated using python-pptx</dc:description>
  <cp:lastModifiedBy>Patrick (Pat) Cotter</cp:lastModifiedBy>
  <cp:revision>26</cp:revision>
  <dcterms:created xsi:type="dcterms:W3CDTF">2026-09-08T23:51:09Z</dcterms:created>
  <dcterms:modified xsi:type="dcterms:W3CDTF">2026-09-30T21:46:44Z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0x010100E69B3F880CD1F7418E1D39E1574DA95B</vt:lpwstr>
  </property>
</Properties>
</file>